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13"/>
  </p:notesMasterIdLst>
  <p:sldIdLst>
    <p:sldId id="257" r:id="rId2"/>
    <p:sldId id="296" r:id="rId3"/>
    <p:sldId id="294" r:id="rId4"/>
    <p:sldId id="265" r:id="rId5"/>
    <p:sldId id="289" r:id="rId6"/>
    <p:sldId id="271" r:id="rId7"/>
    <p:sldId id="284" r:id="rId8"/>
    <p:sldId id="295" r:id="rId9"/>
    <p:sldId id="285" r:id="rId10"/>
    <p:sldId id="293" r:id="rId11"/>
    <p:sldId id="297" r:id="rId12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4088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2840">
          <p15:clr>
            <a:srgbClr val="A4A3A4"/>
          </p15:clr>
        </p15:guide>
        <p15:guide id="5" pos="2880">
          <p15:clr>
            <a:srgbClr val="A4A3A4"/>
          </p15:clr>
        </p15:guide>
        <p15:guide id="6" pos="226">
          <p15:clr>
            <a:srgbClr val="A4A3A4"/>
          </p15:clr>
        </p15:guide>
        <p15:guide id="7" pos="55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CA"/>
    <a:srgbClr val="FCEECC"/>
    <a:srgbClr val="000000"/>
    <a:srgbClr val="EAEBEC"/>
    <a:srgbClr val="BFC4C5"/>
    <a:srgbClr val="F2F1ED"/>
    <a:srgbClr val="E5E3DB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78136" autoAdjust="0"/>
  </p:normalViewPr>
  <p:slideViewPr>
    <p:cSldViewPr>
      <p:cViewPr varScale="1">
        <p:scale>
          <a:sx n="47" d="100"/>
          <a:sy n="47" d="100"/>
        </p:scale>
        <p:origin x="1620" y="42"/>
      </p:cViewPr>
      <p:guideLst>
        <p:guide orient="horz" pos="799"/>
        <p:guide orient="horz" pos="4088"/>
        <p:guide orient="horz" pos="1071"/>
        <p:guide orient="horz" pos="2840"/>
        <p:guide pos="2880"/>
        <p:guide pos="226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C7314E-7CA4-45BF-8D62-D0D7D514E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3230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09"/>
              <a:ext cx="281" cy="311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8"/>
              <a:ext cx="182" cy="362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4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5" y="3109"/>
              <a:ext cx="474" cy="305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1" y="3058"/>
              <a:ext cx="184" cy="362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3" y="3109"/>
              <a:ext cx="282" cy="311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09"/>
              <a:ext cx="284" cy="305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4" y="3109"/>
              <a:ext cx="292" cy="453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09"/>
              <a:ext cx="209" cy="311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09"/>
              <a:ext cx="104" cy="311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09" y="3109"/>
              <a:ext cx="250" cy="311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7"/>
              <a:ext cx="136" cy="169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7"/>
              <a:ext cx="152" cy="172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7"/>
              <a:ext cx="38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50" y="2867"/>
              <a:ext cx="152" cy="172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7"/>
              <a:ext cx="104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7"/>
              <a:ext cx="146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3" y="2863"/>
              <a:ext cx="100" cy="172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0" y="2867"/>
              <a:ext cx="38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39" y="2867"/>
              <a:ext cx="131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7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5" cy="172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7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79A6D-0F09-4262-9D89-9B65B87147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AF80-AFC2-4625-B9F1-9C59A8DE74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69E4-ADF6-4BF9-B55A-F94452187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F1A0C-D200-4EE6-B7D4-C594A8C84F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DE89-21EB-4982-A1CB-D07DF279A1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5791-0BE5-45AA-B75E-76BCFBCD36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60D63-63AE-4C8C-B536-81E79A3ADC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84332-BF0B-473F-9ACE-983B917F00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A766E-2D69-4DC9-82F8-5DB5C173EE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59FB-4B0E-49B2-9EC3-B1C69B8778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7C436D2-A5C2-456E-91E4-C6DB994BE0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71463" indent="-271463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Evidence of Anti-Politics in Britain?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Gerry Stoker </a:t>
            </a:r>
            <a:br>
              <a:rPr lang="en-GB" dirty="0" smtClean="0"/>
            </a:br>
            <a:r>
              <a:rPr lang="en-GB" dirty="0" smtClean="0"/>
              <a:t>University of Southampton and University of Canberra </a:t>
            </a:r>
          </a:p>
          <a:p>
            <a:pPr eaLnBrk="1" hangingPunct="1"/>
            <a:endParaRPr lang="en-GB" sz="1600" dirty="0" smtClean="0"/>
          </a:p>
          <a:p>
            <a:pPr eaLnBrk="1" hangingPunct="1"/>
            <a:r>
              <a:rPr lang="en-GB" sz="2400" dirty="0" smtClean="0"/>
              <a:t>@</a:t>
            </a:r>
            <a:r>
              <a:rPr lang="en-GB" sz="2400" dirty="0" err="1" smtClean="0"/>
              <a:t>ProfStoker</a:t>
            </a:r>
            <a:endParaRPr lang="en-GB" sz="24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solutions?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sz="2400" dirty="0" smtClean="0"/>
              <a:t>Engaging citizens in slow reflection and decision  ( its hard but it works) </a:t>
            </a:r>
          </a:p>
          <a:p>
            <a:r>
              <a:rPr lang="en-GB" sz="2400" dirty="0" smtClean="0"/>
              <a:t>Building on the innocence of youth </a:t>
            </a:r>
          </a:p>
          <a:p>
            <a:r>
              <a:rPr lang="en-GB" sz="2400" dirty="0" smtClean="0"/>
              <a:t>Changes to the practices of politics are the key : some of that being delivered but more required</a:t>
            </a:r>
          </a:p>
          <a:p>
            <a:r>
              <a:rPr lang="en-GB" sz="2400" dirty="0" smtClean="0"/>
              <a:t>Seeing May 8th as an opportunity to refresh politics further   in a sustainable way </a:t>
            </a:r>
          </a:p>
          <a:p>
            <a:r>
              <a:rPr lang="en-GB" sz="2400" dirty="0" smtClean="0"/>
              <a:t>Above all about changing the culture of politics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548679"/>
          <a:ext cx="8532948" cy="5979645"/>
        </p:xfrm>
        <a:graphic>
          <a:graphicData uri="http://schemas.openxmlformats.org/drawingml/2006/table">
            <a:tbl>
              <a:tblPr/>
              <a:tblGrid>
                <a:gridCol w="5315996"/>
                <a:gridCol w="3216952"/>
              </a:tblGrid>
              <a:tr h="55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latin typeface="Cambria"/>
                          <a:ea typeface="SimSun"/>
                          <a:cs typeface="Calibri"/>
                        </a:rPr>
                        <a:t>Reform preferences for improving politics </a:t>
                      </a:r>
                      <a:endParaRPr lang="en-GB" sz="20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latin typeface="Calibri"/>
                          <a:ea typeface="SimSun"/>
                          <a:cs typeface="Calibri"/>
                        </a:rPr>
                        <a:t>     </a:t>
                      </a:r>
                      <a:endParaRPr lang="en-GB" sz="1000" dirty="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mbria"/>
                          <a:ea typeface="SimSun"/>
                          <a:cs typeface="Calibri"/>
                        </a:rPr>
                        <a:t>Which of the following changes do you think would improve the British political system the most? Please pick up to three.</a:t>
                      </a:r>
                      <a:endParaRPr lang="en-GB" sz="10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>
                        <a:latin typeface="Cambria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/>
                          <a:ea typeface="SimSun"/>
                          <a:cs typeface="Calibri"/>
                        </a:rPr>
                        <a:t>     % 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Make politics more transparent so that it is easier to follow 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48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Make politicians more accountable for their performance between elections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39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Better information and education about politics for all citizens 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32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Less ‘spin’ in political communication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26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Give citizens more of a say (e.g. more referendums, more consultation)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29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Get experts more involved in decision-making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17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More positive media coverage of politics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Constitutional changes (e.g. an elected House of Lords, a different voting system)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More people like me as MPs 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</a:t>
                      </a:r>
                      <a:endParaRPr lang="en-GB" sz="160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mbria"/>
                          <a:ea typeface="SimSun"/>
                          <a:cs typeface="Calibri"/>
                        </a:rPr>
                        <a:t>None of these</a:t>
                      </a:r>
                      <a:endParaRPr lang="en-GB" sz="1600"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600" dirty="0">
                        <a:solidFill>
                          <a:srgbClr val="000000"/>
                        </a:solidFill>
                        <a:latin typeface="Garamond"/>
                        <a:ea typeface="Times New Roman"/>
                        <a:cs typeface="Garamond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Calibri" pitchFamily="34" charset="0"/>
              </a:rPr>
              <a:t>Source: Data from Hansard Society (2013) </a:t>
            </a:r>
            <a:r>
              <a:rPr kumimoji="0" lang="en-US" altLang="zh-CN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Calibri" pitchFamily="34" charset="0"/>
              </a:rPr>
              <a:t>Audit of Political Engagement</a:t>
            </a: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Anti-politics is an awkward and potentially misleading term </a:t>
            </a:r>
          </a:p>
          <a:p>
            <a:r>
              <a:rPr lang="en-GB" dirty="0" smtClean="0"/>
              <a:t>Disillusionment and disengagement from mainstream politics </a:t>
            </a:r>
          </a:p>
          <a:p>
            <a:r>
              <a:rPr lang="en-GB" dirty="0" smtClean="0"/>
              <a:t>Not just a British Phenomenon</a:t>
            </a:r>
          </a:p>
          <a:p>
            <a:r>
              <a:rPr lang="en-GB" dirty="0" smtClean="0"/>
              <a:t>Evidence about it collected in a range of ways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Never a golden age?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“Politicians. Not all self-seekers or gas-bags. Some climbers, no doubt as in other walks of life, but even so, electors to blame if they don't get 'value for their money” </a:t>
            </a:r>
          </a:p>
          <a:p>
            <a:endParaRPr lang="en-GB" dirty="0" smtClean="0"/>
          </a:p>
          <a:p>
            <a:r>
              <a:rPr lang="en-GB" dirty="0" smtClean="0"/>
              <a:t>“Views of politicians: Themselves: servants of the people. Critics: out to feather own nests; gas-bags”.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97724" y="6482781"/>
            <a:ext cx="8820472" cy="344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400" dirty="0" smtClean="0"/>
              <a:t>Source: </a:t>
            </a:r>
            <a:r>
              <a:rPr lang="en-GB" sz="1400" dirty="0" err="1"/>
              <a:t>YouGov</a:t>
            </a:r>
            <a:r>
              <a:rPr lang="en-GB" sz="1400" dirty="0"/>
              <a:t>/University of Southampton, 2,103 GB Adults, Fieldwork: 20th - 21st October 2014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11175" y="152400"/>
            <a:ext cx="84264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Lucida Sans" pitchFamily="34" charset="0"/>
                <a:ea typeface="ＭＳ Ｐゴシック" pitchFamily="16" charset="-128"/>
              </a:defRPr>
            </a:lvl9pPr>
          </a:lstStyle>
          <a:p>
            <a:r>
              <a:rPr lang="en-GB" kern="0" dirty="0" smtClean="0"/>
              <a:t>But some evidence of decline </a:t>
            </a:r>
            <a:endParaRPr lang="en-GB" kern="0" dirty="0"/>
          </a:p>
        </p:txBody>
      </p:sp>
      <p:pic>
        <p:nvPicPr>
          <p:cNvPr id="1026" name="Picture 2" descr="http://cdn.yougov.com/cumulus_uploads/inlineimage/9698/political%20disaffec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7702"/>
            <a:ext cx="7337189" cy="442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2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what’s different?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Politics always a difficult art and has disappointment built into its practices</a:t>
            </a:r>
          </a:p>
          <a:p>
            <a:r>
              <a:rPr lang="en-GB" dirty="0" smtClean="0"/>
              <a:t>Take a system view: could explore inputs, </a:t>
            </a:r>
            <a:r>
              <a:rPr lang="en-GB" dirty="0" smtClean="0">
                <a:solidFill>
                  <a:srgbClr val="FFFF00"/>
                </a:solidFill>
              </a:rPr>
              <a:t>throughputs </a:t>
            </a:r>
            <a:r>
              <a:rPr lang="en-GB" dirty="0" smtClean="0"/>
              <a:t>or outputs </a:t>
            </a:r>
          </a:p>
          <a:p>
            <a:r>
              <a:rPr lang="en-GB" dirty="0" smtClean="0"/>
              <a:t>A void at the heart of politics: mind the gap</a:t>
            </a:r>
          </a:p>
          <a:p>
            <a:r>
              <a:rPr lang="en-GB" dirty="0" smtClean="0"/>
              <a:t>Modern political exchange is increasingly in fast thinking mode: in the way it is consumed and the way its offered 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Expressions of discontentment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643524"/>
              </p:ext>
            </p:extLst>
          </p:nvPr>
        </p:nvGraphicFramePr>
        <p:xfrm>
          <a:off x="395536" y="1700212"/>
          <a:ext cx="8389689" cy="453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708"/>
                <a:gridCol w="2016981"/>
              </a:tblGrid>
              <a:tr h="64866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Thinking about the problems facing Britain today, do you agree or disagree with the following statements?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Agree/Disagree (%)</a:t>
                      </a:r>
                      <a:endParaRPr lang="en-GB" sz="1600" dirty="0"/>
                    </a:p>
                  </a:txBody>
                  <a:tcPr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effectLst/>
                          <a:latin typeface="Arial"/>
                        </a:rPr>
                        <a:t>Politicians in government can make a difference to the major social and economic issues facing Britain.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63 / 13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effectLst/>
                          <a:latin typeface="Arial"/>
                        </a:rPr>
                        <a:t>Politicians have the technical knowledge needed to solve the problems facing Britain today.</a:t>
                      </a:r>
                      <a:endParaRPr lang="en-GB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20 / 52 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effectLst/>
                          <a:latin typeface="Arial"/>
                        </a:rPr>
                        <a:t>Politicians possess the leadership to tell the public the truth about the tough decisions that need to be made.</a:t>
                      </a:r>
                      <a:endParaRPr lang="en-GB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33 / 40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Politicians are too focused on short-term chasing of headlines.</a:t>
                      </a:r>
                      <a:endParaRPr lang="en-GB" sz="14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80 / 3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Politics is dominated by self-seeking politicians protecting the interests of the already rich and powerful in our society.</a:t>
                      </a:r>
                      <a:endParaRPr lang="en-GB" sz="14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72 / 8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  <a:tr h="647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effectLst/>
                          <a:latin typeface="Arial"/>
                        </a:rPr>
                        <a:t>Politicians have exaggerated the scale of the economic crisis - by blaming either the previous or the current government.</a:t>
                      </a:r>
                      <a:endParaRPr lang="en-GB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effectLst/>
                        </a:rPr>
                        <a:t>47/28</a:t>
                      </a:r>
                      <a:endParaRPr lang="en-GB" sz="1800" b="1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97724" y="6482781"/>
            <a:ext cx="8820472" cy="344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400" dirty="0" smtClean="0"/>
              <a:t>Source: </a:t>
            </a:r>
            <a:r>
              <a:rPr lang="en-GB" sz="1400" dirty="0" err="1" smtClean="0"/>
              <a:t>YouGov</a:t>
            </a:r>
            <a:r>
              <a:rPr lang="en-GB" sz="1400" dirty="0" smtClean="0"/>
              <a:t>/University of Southampton, 1,905 </a:t>
            </a:r>
            <a:r>
              <a:rPr lang="en-GB" sz="1400" dirty="0"/>
              <a:t>GB Adults, Fieldwork: </a:t>
            </a:r>
            <a:r>
              <a:rPr lang="en-GB" sz="1400" dirty="0" smtClean="0"/>
              <a:t>5th – 6th June 2013</a:t>
            </a:r>
            <a:endParaRPr lang="en-GB" sz="1400" dirty="0"/>
          </a:p>
        </p:txBody>
      </p:sp>
      <p:sp>
        <p:nvSpPr>
          <p:cNvPr id="3" name="Oval 2"/>
          <p:cNvSpPr/>
          <p:nvPr/>
        </p:nvSpPr>
        <p:spPr bwMode="auto">
          <a:xfrm>
            <a:off x="7272300" y="4291105"/>
            <a:ext cx="576064" cy="614059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5137" y="5005189"/>
            <a:ext cx="576064" cy="614059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262592" y="2384884"/>
            <a:ext cx="576064" cy="614059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18110" y="3068960"/>
            <a:ext cx="576064" cy="614059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4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Why does anti-politics matter</a:t>
            </a:r>
            <a:r>
              <a:rPr lang="en-GB" sz="2800" dirty="0" smtClean="0"/>
              <a:t>? Direct electoral impact: tipping point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Belief that politicians are “merely out for themselves” explains </a:t>
            </a:r>
            <a:r>
              <a:rPr lang="en-GB" u="sng" dirty="0" smtClean="0"/>
              <a:t>as much variance</a:t>
            </a:r>
            <a:r>
              <a:rPr lang="en-GB" dirty="0" smtClean="0"/>
              <a:t> in support for UKIP as several </a:t>
            </a:r>
            <a:r>
              <a:rPr lang="en-GB" i="1" dirty="0" smtClean="0"/>
              <a:t>demographic factors </a:t>
            </a:r>
            <a:r>
              <a:rPr lang="en-GB" dirty="0" smtClean="0"/>
              <a:t>(</a:t>
            </a:r>
            <a:r>
              <a:rPr lang="en-GB" dirty="0"/>
              <a:t>via Ford &amp; Goodwin</a:t>
            </a:r>
            <a:r>
              <a:rPr lang="en-GB" dirty="0" smtClean="0"/>
              <a:t>): 55+, male, working class.  </a:t>
            </a:r>
          </a:p>
          <a:p>
            <a:r>
              <a:rPr lang="en-GB" dirty="0" smtClean="0"/>
              <a:t>Odds of supporting UKIP are </a:t>
            </a:r>
            <a:r>
              <a:rPr lang="en-GB" u="sng" dirty="0" smtClean="0"/>
              <a:t>three times higher</a:t>
            </a:r>
            <a:r>
              <a:rPr lang="en-GB" dirty="0" smtClean="0"/>
              <a:t> if respondents believe politicians are self-serving. </a:t>
            </a:r>
          </a:p>
          <a:p>
            <a:r>
              <a:rPr lang="en-GB" dirty="0" smtClean="0"/>
              <a:t>Driving support for other  parties and non-voting  too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624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Anti-politics reinforces exclusion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Disillusionment leads to non-participation in long-term </a:t>
            </a:r>
          </a:p>
          <a:p>
            <a:r>
              <a:rPr lang="en-GB" dirty="0" smtClean="0"/>
              <a:t>Populist surges likely to be followed by slump  </a:t>
            </a:r>
          </a:p>
          <a:p>
            <a:r>
              <a:rPr lang="en-GB" dirty="0" smtClean="0"/>
              <a:t>Its clear who owns disillusionment to a greater degree </a:t>
            </a:r>
          </a:p>
          <a:p>
            <a:r>
              <a:rPr lang="en-GB" dirty="0" smtClean="0"/>
              <a:t>Politics designed around interests of those that remain in: the wealthier ...and those that vote, the elderly not the young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impact: false choices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Sound bites hide real choices that are being made </a:t>
            </a:r>
          </a:p>
          <a:p>
            <a:endParaRPr lang="en-GB" dirty="0" smtClean="0"/>
          </a:p>
          <a:p>
            <a:r>
              <a:rPr lang="en-GB" dirty="0" smtClean="0"/>
              <a:t>The extent of the void between politicians and citizen limit the scope for “honest” discussion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169E4-ADF6-4BF9-B55A-F9445218735E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097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</p:tagLst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UoSnew3</Template>
  <TotalTime>2055</TotalTime>
  <Words>704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SimSun</vt:lpstr>
      <vt:lpstr>Arial</vt:lpstr>
      <vt:lpstr>Calibri</vt:lpstr>
      <vt:lpstr>Cambria</vt:lpstr>
      <vt:lpstr>Garamond</vt:lpstr>
      <vt:lpstr>Lucida Sans</vt:lpstr>
      <vt:lpstr>Symbol</vt:lpstr>
      <vt:lpstr>Times New Roman</vt:lpstr>
      <vt:lpstr>Wingdings</vt:lpstr>
      <vt:lpstr>UoSnew3</vt:lpstr>
      <vt:lpstr>Evidence of Anti-Politics in Britain? </vt:lpstr>
      <vt:lpstr>Starting points</vt:lpstr>
      <vt:lpstr>Never a golden age? </vt:lpstr>
      <vt:lpstr>PowerPoint Presentation</vt:lpstr>
      <vt:lpstr>So what’s different? </vt:lpstr>
      <vt:lpstr>Expressions of discontentment</vt:lpstr>
      <vt:lpstr>Why does anti-politics matter? Direct electoral impact: tipping point  </vt:lpstr>
      <vt:lpstr>Anti-politics reinforces exclusion </vt:lpstr>
      <vt:lpstr>Policy impact: false choices   </vt:lpstr>
      <vt:lpstr>And solutions? </vt:lpstr>
      <vt:lpstr>PowerPoint Presentation</vt:lpstr>
    </vt:vector>
  </TitlesOfParts>
  <Company>Science Learning Centre South East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ajdw</dc:creator>
  <cp:lastModifiedBy>Moss J.T.</cp:lastModifiedBy>
  <cp:revision>76</cp:revision>
  <dcterms:created xsi:type="dcterms:W3CDTF">2008-04-22T13:46:56Z</dcterms:created>
  <dcterms:modified xsi:type="dcterms:W3CDTF">2015-02-02T09:23:39Z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